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70" r:id="rId9"/>
    <p:sldId id="271" r:id="rId10"/>
    <p:sldId id="276" r:id="rId11"/>
    <p:sldId id="277" r:id="rId12"/>
    <p:sldId id="278" r:id="rId13"/>
    <p:sldId id="279" r:id="rId14"/>
  </p:sldIdLst>
  <p:sldSz cx="14630400" cy="8229600"/>
  <p:notesSz cx="14630400" cy="8229600"/>
  <p:embeddedFontLst>
    <p:embeddedFont>
      <p:font typeface="GDSOEJ+Heebo-Light" panose="020B0604020202020204"/>
      <p:regular r:id="rId15"/>
    </p:embeddedFont>
    <p:embeddedFont>
      <p:font typeface="Heebo Light" pitchFamily="2" charset="-79"/>
      <p:regular r:id="rId16"/>
    </p:embeddedFont>
    <p:embeddedFont>
      <p:font typeface="Montserrat" panose="00000500000000000000" pitchFamily="2" charset="0"/>
      <p:regular r:id="rId17"/>
    </p:embeddedFont>
    <p:embeddedFont>
      <p:font typeface="PUQRII+Lora-Regular" panose="020B0604020202020204"/>
      <p:regular r:id="rId18"/>
    </p:embeddedFont>
    <p:embeddedFont>
      <p:font typeface="UTTIJM+Montserrat-Regular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0" y="5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29616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0189" y="1746880"/>
            <a:ext cx="5186191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Beyond QWERTY: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0188" y="2451730"/>
            <a:ext cx="6651636" cy="203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Form Filling</a:t>
            </a:r>
          </a:p>
          <a:p>
            <a:pPr marL="0" marR="0">
              <a:lnSpc>
                <a:spcPts val="4788"/>
              </a:lnSpc>
              <a:spcBef>
                <a:spcPts val="76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with AI-Powered Voice</a:t>
            </a:r>
          </a:p>
          <a:p>
            <a:pPr marL="0" marR="0">
              <a:lnSpc>
                <a:spcPts val="4788"/>
              </a:lnSpc>
              <a:spcBef>
                <a:spcPts val="71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0189" y="5591632"/>
            <a:ext cx="5876358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 AI-Intensive Project Transforming Traditional Data Entry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0189" y="6209685"/>
            <a:ext cx="6850057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Presented by Rishiraj Yadav, Intern at Infosys AI Springboard, Batch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1883087"/>
            <a:ext cx="11754364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The Benefits of Voice-Driven Form Filling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89" y="3126778"/>
            <a:ext cx="3101745" cy="687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Increased Speed and</a:t>
            </a:r>
          </a:p>
          <a:p>
            <a:pPr marL="0" marR="0">
              <a:lnSpc>
                <a:spcPts val="2367"/>
              </a:lnSpc>
              <a:spcBef>
                <a:spcPts val="332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Efficiency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2928" y="3126779"/>
            <a:ext cx="3372205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Enhanced Accessibility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2067" y="3126778"/>
            <a:ext cx="2940812" cy="687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Reduced Errors and</a:t>
            </a:r>
          </a:p>
          <a:p>
            <a:pPr marL="0" marR="0">
              <a:lnSpc>
                <a:spcPts val="2367"/>
              </a:lnSpc>
              <a:spcBef>
                <a:spcPts val="332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Improved Accuracy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2927" y="3700681"/>
            <a:ext cx="4106597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 individuals with disabilities,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input can be a game changer, providing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 alternative to traditional keyboard and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mouse interactions, making forms more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accessible and inclusive.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3789" y="4055011"/>
            <a:ext cx="4071798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Voice form filling allows users to input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data quickly and effortlessly, eliminating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the need for manual typing and reducing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errors. This translates to significant time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savings and a more efficient workflow.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72067" y="4055011"/>
            <a:ext cx="4004043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By minimizing manual data entry,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form filling significantly reduces the risk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of typos and mistakes, leading to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72067" y="5140861"/>
            <a:ext cx="3632116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improved data quality and reliability.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3685693"/>
            <a:ext cx="11260424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Real-World Use Cases and 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223" y="4937006"/>
            <a:ext cx="1693849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Healthcare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51395" y="4937006"/>
            <a:ext cx="2622296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Customer Service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4567" y="4937006"/>
            <a:ext cx="1591868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Education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8223" y="5420182"/>
            <a:ext cx="3650563" cy="141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Doctors and nurses can use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form filling to document patient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information and prescriptions more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efficiently, streamlining patient care.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51395" y="5420182"/>
            <a:ext cx="3816370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Customer service representatives can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quickly capture customer details and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requests using voice input, improving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customer satisfaction and resolving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issues faster.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74567" y="5420182"/>
            <a:ext cx="3710661" cy="141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Students can utilize voice form filling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to complete assignments and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surveys, freeing up time for learning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and research.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6280189" y="2393269"/>
            <a:ext cx="775875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0189" y="4111685"/>
            <a:ext cx="7640402" cy="86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7"/>
              </a:lnSpc>
            </a:pPr>
            <a:r>
              <a:rPr lang="en-US" dirty="0">
                <a:solidFill>
                  <a:schemeClr val="bg1"/>
                </a:solidFill>
                <a:latin typeface="GDSOEJ+Heebo-Light" panose="020B0604020202020204"/>
              </a:rPr>
              <a:t>Voice form filling presents a transformative approach to data collection, offering a seamless, accessible, and secure method for user interaction.</a:t>
            </a:r>
          </a:p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GDSOEJ+Heebo-Light" panose="020B0604020202020204"/>
              <a:cs typeface="GDSOEJ+Heebo-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hlinkClick r:id="rId4"/>
            <a:extLst>
              <a:ext uri="{FF2B5EF4-FFF2-40B4-BE49-F238E27FC236}">
                <a16:creationId xmlns:a16="http://schemas.microsoft.com/office/drawing/2014/main" id="{A91CCE34-D53A-4275-6932-68E0C28878EA}"/>
              </a:ext>
            </a:extLst>
          </p:cNvPr>
          <p:cNvSpPr/>
          <p:nvPr/>
        </p:nvSpPr>
        <p:spPr>
          <a:xfrm>
            <a:off x="-3881" y="0"/>
            <a:ext cx="14630400" cy="822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C39C-9E71-49C4-CDAB-FF3A8E89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792" y="586408"/>
            <a:ext cx="6797992" cy="1107996"/>
          </a:xfrm>
        </p:spPr>
        <p:txBody>
          <a:bodyPr/>
          <a:lstStyle/>
          <a:p>
            <a:r>
              <a:rPr lang="en-US" sz="36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Demo Video Of the Project</a:t>
            </a:r>
            <a:br>
              <a:rPr lang="en-US" sz="36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</a:br>
            <a:endParaRPr lang="en-IN" sz="3600" dirty="0"/>
          </a:p>
        </p:txBody>
      </p:sp>
      <p:pic>
        <p:nvPicPr>
          <p:cNvPr id="5" name="My Project Demo Video">
            <a:hlinkClick r:id="" action="ppaction://media"/>
            <a:extLst>
              <a:ext uri="{FF2B5EF4-FFF2-40B4-BE49-F238E27FC236}">
                <a16:creationId xmlns:a16="http://schemas.microsoft.com/office/drawing/2014/main" id="{CE2272C4-0FA6-D841-DDB3-2903BF1E1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390" y="1306488"/>
            <a:ext cx="10406796" cy="59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4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-3881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85230" y="807015"/>
            <a:ext cx="12351162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Project Overview: Voice-Based Form Filling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11967" y="2013242"/>
            <a:ext cx="1345387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Probl</a:t>
            </a:r>
            <a:r>
              <a:rPr lang="en-US"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e</a:t>
            </a: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1019" y="4280854"/>
            <a:ext cx="1486509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D6E5EF"/>
              </a:solidFill>
              <a:latin typeface="PUQRII+Lora-Regular"/>
              <a:cs typeface="PUQRII+Lora-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1967" y="2702754"/>
            <a:ext cx="5738311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Manual forms are slow, error-prone, and difficult for people with accessibility needs. They require typing and can be challenging for non-native speakers or those with physical disabilities.</a:t>
            </a:r>
            <a:endParaRPr sz="18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KHQJMQ+SourceSansPro-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262" y="2739422"/>
            <a:ext cx="5349394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Replace manual text entry with AI-powered voice recognition for efficient, hands-free form filling.</a:t>
            </a:r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KHQJMQ+SourceSansPro-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5611" y="4959056"/>
            <a:ext cx="8280920" cy="864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The voice-based form-filling system replaces manual forms, allowing users to fill out forms with voice commands. It reduces errors, overcomes language barriers, and ensures accuracy with real-time validation and secure data storage.</a:t>
            </a:r>
            <a:endParaRPr sz="175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GDSOEJ+Heebo-Light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EBF281F-5415-DD11-BDAD-CDC50D13ADD9}"/>
              </a:ext>
            </a:extLst>
          </p:cNvPr>
          <p:cNvSpPr txBox="1"/>
          <p:nvPr/>
        </p:nvSpPr>
        <p:spPr>
          <a:xfrm>
            <a:off x="1037630" y="2165643"/>
            <a:ext cx="1486509" cy="4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Objective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">
            <a:hlinkClick r:id="rId2"/>
            <a:extLst>
              <a:ext uri="{FF2B5EF4-FFF2-40B4-BE49-F238E27FC236}">
                <a16:creationId xmlns:a16="http://schemas.microsoft.com/office/drawing/2014/main" id="{BA66E66B-5BBD-FF9D-5D03-A73FBE3E40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512E3BDD-E235-55CA-6AD7-C84D4A3A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56543328-3666-8DC3-E7D9-5BAE067EC7BF}"/>
              </a:ext>
            </a:extLst>
          </p:cNvPr>
          <p:cNvSpPr/>
          <p:nvPr/>
        </p:nvSpPr>
        <p:spPr>
          <a:xfrm>
            <a:off x="6755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Voice Recognition Technology</a:t>
            </a:r>
            <a:endParaRPr lang="en-US" sz="37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074C109-C6A4-F031-D737-13BEDD0A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3" y="1977238"/>
            <a:ext cx="482441" cy="482441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0895B886-E3E9-1A8D-0579-74C961457615}"/>
              </a:ext>
            </a:extLst>
          </p:cNvPr>
          <p:cNvSpPr/>
          <p:nvPr/>
        </p:nvSpPr>
        <p:spPr>
          <a:xfrm>
            <a:off x="675559" y="2542128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18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61A7272-A736-9880-E9F6-683DC58C95E7}"/>
              </a:ext>
            </a:extLst>
          </p:cNvPr>
          <p:cNvSpPr/>
          <p:nvPr/>
        </p:nvSpPr>
        <p:spPr>
          <a:xfrm>
            <a:off x="681004" y="2996458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Our solution uses AI-powered voice technology, letting users speak their information instead of typing it.</a:t>
            </a:r>
            <a:endParaRPr lang="en-US" sz="15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52803025-FFEB-93AC-0F61-30F4CA665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43" y="3879405"/>
            <a:ext cx="482441" cy="482441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1121C938-8E36-2452-B920-177E7BDD6963}"/>
              </a:ext>
            </a:extLst>
          </p:cNvPr>
          <p:cNvSpPr/>
          <p:nvPr/>
        </p:nvSpPr>
        <p:spPr>
          <a:xfrm>
            <a:off x="675559" y="4454952"/>
            <a:ext cx="272998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Entry</a:t>
            </a:r>
            <a:endParaRPr lang="en-US" sz="185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A7B8BDB3-71B3-A044-B132-3AE8C3EA1407}"/>
              </a:ext>
            </a:extLst>
          </p:cNvPr>
          <p:cNvSpPr/>
          <p:nvPr/>
        </p:nvSpPr>
        <p:spPr>
          <a:xfrm>
            <a:off x="675560" y="4813043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translates spoken words into text, automatically populating form fields.</a:t>
            </a:r>
            <a:endParaRPr lang="en-US" sz="1500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B5C5EB2-0FF8-A9B9-F7DF-490A97E0A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3" y="5531912"/>
            <a:ext cx="482441" cy="482441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6433BB9A-9503-9A57-3D01-86B4D9394708}"/>
              </a:ext>
            </a:extLst>
          </p:cNvPr>
          <p:cNvSpPr/>
          <p:nvPr/>
        </p:nvSpPr>
        <p:spPr>
          <a:xfrm>
            <a:off x="603843" y="6195329"/>
            <a:ext cx="285678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and Efficiency</a:t>
            </a:r>
            <a:endParaRPr lang="en-US" sz="185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F62F4B06-5741-C5FF-B528-427A9F705374}"/>
              </a:ext>
            </a:extLst>
          </p:cNvPr>
          <p:cNvSpPr/>
          <p:nvPr/>
        </p:nvSpPr>
        <p:spPr>
          <a:xfrm>
            <a:off x="603843" y="6672622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streamlines the process, reduces errors, and significantly improves efficiency.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1634" y="634878"/>
            <a:ext cx="12902911" cy="571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9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AI-Powered Voice-Based Form Filling: Key 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7057" y="1992766"/>
            <a:ext cx="2661342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Speech 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3789" y="2431145"/>
            <a:ext cx="241801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27056" y="2416378"/>
            <a:ext cx="8478320" cy="29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Our system uses the WebkitSpeechRecognition API to process and understand spoken language.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45492" y="3518552"/>
            <a:ext cx="3838423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Natural Language Processing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7595" y="3765717"/>
            <a:ext cx="293065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45492" y="3942164"/>
            <a:ext cx="7045253" cy="29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It utilizes NLP to interpret the meaning of user's speech, extracting relevant data.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63928" y="4883961"/>
            <a:ext cx="2147716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Form Validation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8329" y="5291503"/>
            <a:ext cx="292074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63928" y="5307572"/>
            <a:ext cx="7086803" cy="502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5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The system makes sure that the data entered is correct and follows the required format of the form.</a:t>
            </a:r>
            <a:endParaRPr sz="155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GDSOEJ+Heebo-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2364" y="6409747"/>
            <a:ext cx="2150192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PDF Generation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26542" y="6817289"/>
            <a:ext cx="316096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82364" y="6833357"/>
            <a:ext cx="5382491" cy="61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The filled form is automatically generated as a PDF, ready for</a:t>
            </a:r>
          </a:p>
          <a:p>
            <a:pPr marL="0" marR="0">
              <a:lnSpc>
                <a:spcPts val="2044"/>
              </a:lnSpc>
              <a:spcBef>
                <a:spcPts val="455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submission.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554" y="549896"/>
            <a:ext cx="6254940" cy="107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65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Impact on Productivity and</a:t>
            </a:r>
          </a:p>
          <a:p>
            <a:pPr marL="0" marR="0">
              <a:lnSpc>
                <a:spcPts val="3765"/>
              </a:lnSpc>
              <a:spcBef>
                <a:spcPts val="633"/>
              </a:spcBef>
              <a:spcAft>
                <a:spcPts val="0"/>
              </a:spcAft>
            </a:pPr>
            <a:r>
              <a:rPr sz="35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Efficiency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5575" y="1933187"/>
            <a:ext cx="1365980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30%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5191" y="2828242"/>
            <a:ext cx="1627695" cy="27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Time Savings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7476" y="3208192"/>
            <a:ext cx="6356689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Significantly reduces the time required to complete forms, boosting productivity.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44143" y="4060833"/>
            <a:ext cx="1409681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80%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86124" y="4955890"/>
            <a:ext cx="1926177" cy="2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Error Reduction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11182" y="5335838"/>
            <a:ext cx="5469112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Minimizes data entry errors, leading to fewer corrections and rework.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82773" y="6188480"/>
            <a:ext cx="1335862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95%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38932" y="7083535"/>
            <a:ext cx="2016633" cy="27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User Satisfaction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41815" y="7463485"/>
            <a:ext cx="6202182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Enhances user experience by simplifying the process and reducing frustration.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5930" y="675285"/>
            <a:ext cx="5598452" cy="632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0"/>
              </a:lnSpc>
              <a:spcBef>
                <a:spcPts val="0"/>
              </a:spcBef>
              <a:spcAft>
                <a:spcPts val="0"/>
              </a:spcAft>
            </a:pPr>
            <a:r>
              <a:rPr sz="43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Workflow 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1014" y="2000492"/>
            <a:ext cx="2912662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User Authentication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55609" y="2051071"/>
            <a:ext cx="271602" cy="393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7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4473" y="2469787"/>
            <a:ext cx="5033274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log in to the platform with their credentials or</a:t>
            </a:r>
          </a:p>
          <a:p>
            <a:pPr marL="3132782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create an account.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519" y="3108963"/>
            <a:ext cx="2460491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Form Navigation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6397" y="3159543"/>
            <a:ext cx="370662" cy="3386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81" marR="0">
              <a:lnSpc>
                <a:spcPts val="2797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2</a:t>
            </a:r>
          </a:p>
          <a:p>
            <a:pPr marL="15933" marR="0">
              <a:lnSpc>
                <a:spcPts val="2797"/>
              </a:lnSpc>
              <a:spcBef>
                <a:spcPts val="505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</a:t>
            </a:r>
          </a:p>
          <a:p>
            <a:pPr marL="0" marR="0">
              <a:lnSpc>
                <a:spcPts val="2797"/>
              </a:lnSpc>
              <a:spcBef>
                <a:spcPts val="500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4</a:t>
            </a:r>
          </a:p>
          <a:p>
            <a:pPr marL="15140" marR="0">
              <a:lnSpc>
                <a:spcPts val="2797"/>
              </a:lnSpc>
              <a:spcBef>
                <a:spcPts val="505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519" y="3578259"/>
            <a:ext cx="5419968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select the desired form from a list or by searching</a:t>
            </a:r>
          </a:p>
          <a:p>
            <a:pPr marL="0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for specific terms.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40248" y="4106588"/>
            <a:ext cx="1724894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Voice Input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3806" y="4575884"/>
            <a:ext cx="5372856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speak their information, which is captured by the</a:t>
            </a:r>
          </a:p>
          <a:p>
            <a:pPr marL="2879718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voice recognition engine.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34519" y="5104212"/>
            <a:ext cx="3732358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Translation and Validation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34519" y="5573509"/>
            <a:ext cx="5443715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The system translates spoken words into text, validating</a:t>
            </a:r>
          </a:p>
          <a:p>
            <a:pPr marL="0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the data for accuracy.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00358" y="6101837"/>
            <a:ext cx="2355094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PDF Generation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3288" y="6571133"/>
            <a:ext cx="5479277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A PDF of the filled form is generated and made available</a:t>
            </a:r>
          </a:p>
          <a:p>
            <a:pPr marL="2639404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for download or submission.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133" y="428942"/>
            <a:ext cx="4143978" cy="413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59"/>
              </a:lnSpc>
              <a:spcBef>
                <a:spcPts val="0"/>
              </a:spcBef>
              <a:spcAft>
                <a:spcPts val="0"/>
              </a:spcAft>
            </a:pPr>
            <a:r>
              <a:rPr sz="27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Challenges &amp; Solutions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3271" y="1267600"/>
            <a:ext cx="1132751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3271" y="1561893"/>
            <a:ext cx="3885431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Handling speech recognition accuracy in noisy environments.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3271" y="2390360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3271" y="2684652"/>
            <a:ext cx="2668504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Implement noise cancellation algorithms.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3271" y="3513120"/>
            <a:ext cx="1168241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3271" y="3807411"/>
            <a:ext cx="1949189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Managing multilingual inputs.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03271" y="4635879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03271" y="4930171"/>
            <a:ext cx="2924993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Robust integration with Google Translate API.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03271" y="5758638"/>
            <a:ext cx="1167555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03271" y="6052930"/>
            <a:ext cx="2791719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Dynamic PDF creation with complex forms.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03271" y="6881397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03271" y="7175689"/>
            <a:ext cx="3216966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Use ReportLab library for scalable PDF generation.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0189" y="819860"/>
            <a:ext cx="7555299" cy="135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Key Findings: Recognition</a:t>
            </a:r>
          </a:p>
          <a:p>
            <a:pPr marL="0" marR="0">
              <a:lnSpc>
                <a:spcPts val="4788"/>
              </a:lnSpc>
              <a:spcBef>
                <a:spcPts val="71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Accuracy Rates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3886075"/>
            <a:ext cx="10881207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Future Improvements and Next Steps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90" y="5696742"/>
            <a:ext cx="2733776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Adaptive 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4704" y="5696742"/>
            <a:ext cx="3042793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Multilingual Support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15737" y="5696742"/>
            <a:ext cx="3184169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Personalized Settings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789" y="6179920"/>
            <a:ext cx="4051906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Continued development of AI-powered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models to improve recognition accuracy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over time.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4704" y="6179920"/>
            <a:ext cx="3918883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Expanding support for a wider range of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languages to cater to diverse user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populations.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15737" y="6179920"/>
            <a:ext cx="4172256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Allowing users to adjust settings like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accent and noise cancellation to optimize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accuracy.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719</Words>
  <Application>Microsoft Office PowerPoint</Application>
  <PresentationFormat>Custom</PresentationFormat>
  <Paragraphs>133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UTTIJM+Montserrat-Regular</vt:lpstr>
      <vt:lpstr>PUQRII+Lora-Regular</vt:lpstr>
      <vt:lpstr>GDSOEJ+Heebo-Light</vt:lpstr>
      <vt:lpstr>Heebo Light</vt:lpstr>
      <vt:lpstr>Montserrat</vt:lpstr>
      <vt:lpstr>Calibri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 Of the Project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Rishiraj Yadav</cp:lastModifiedBy>
  <cp:revision>10</cp:revision>
  <dcterms:modified xsi:type="dcterms:W3CDTF">2025-01-02T13:21:08Z</dcterms:modified>
</cp:coreProperties>
</file>